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6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B05EFD3-1FF8-4FC0-B2E0-069CC5602ABF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66687CCC-D799-45B7-B760-6FE8078C17F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2103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EFD3-1FF8-4FC0-B2E0-069CC5602ABF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7CCC-D799-45B7-B760-6FE8078C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18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EFD3-1FF8-4FC0-B2E0-069CC5602ABF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7CCC-D799-45B7-B760-6FE8078C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32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EFD3-1FF8-4FC0-B2E0-069CC5602ABF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7CCC-D799-45B7-B760-6FE8078C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847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EFD3-1FF8-4FC0-B2E0-069CC5602ABF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7CCC-D799-45B7-B760-6FE8078C17F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406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EFD3-1FF8-4FC0-B2E0-069CC5602ABF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7CCC-D799-45B7-B760-6FE8078C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16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EFD3-1FF8-4FC0-B2E0-069CC5602ABF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7CCC-D799-45B7-B760-6FE8078C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87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EFD3-1FF8-4FC0-B2E0-069CC5602ABF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7CCC-D799-45B7-B760-6FE8078C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49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EFD3-1FF8-4FC0-B2E0-069CC5602ABF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7CCC-D799-45B7-B760-6FE8078C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167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EFD3-1FF8-4FC0-B2E0-069CC5602ABF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7CCC-D799-45B7-B760-6FE8078C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503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EFD3-1FF8-4FC0-B2E0-069CC5602ABF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7CCC-D799-45B7-B760-6FE8078C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43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B05EFD3-1FF8-4FC0-B2E0-069CC5602ABF}" type="datetimeFigureOut">
              <a:rPr lang="ru-RU" smtClean="0"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6687CCC-D799-45B7-B760-6FE8078C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98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1872" y="501375"/>
            <a:ext cx="9418320" cy="4041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Краткие рекомендации по подготовке и оформлению научных статей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Сергей Степанов</a:t>
            </a:r>
          </a:p>
          <a:p>
            <a:endParaRPr lang="ru-RU" dirty="0" smtClean="0"/>
          </a:p>
          <a:p>
            <a:r>
              <a:rPr lang="ru-RU" dirty="0"/>
              <a:t>д</a:t>
            </a:r>
            <a:r>
              <a:rPr lang="ru-RU" dirty="0" smtClean="0"/>
              <a:t>оцент-исследователь Научно-исследовательской кафедры «Вычислительные технологии»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535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5615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Публикационный процесс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872" y="927280"/>
            <a:ext cx="9569260" cy="52932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53436" y="1196236"/>
            <a:ext cx="1659698" cy="820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Методологический замысел исследования</a:t>
            </a: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53436" y="2417523"/>
            <a:ext cx="544882" cy="2079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/>
              <a:t>Этапы проведения исследования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04698" y="1196236"/>
            <a:ext cx="651353" cy="4816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Подготовка результатов исследования к публикации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53390" y="2285646"/>
            <a:ext cx="1196235" cy="895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Результаты исследования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353390" y="3357460"/>
            <a:ext cx="1196235" cy="895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Результаты исследования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53390" y="4429274"/>
            <a:ext cx="1196235" cy="895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Результаты исследования</a:t>
            </a:r>
            <a:endParaRPr lang="ru-RU" sz="1200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1835063" y="2016690"/>
            <a:ext cx="181627" cy="4008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2198318" y="2733451"/>
            <a:ext cx="155072" cy="661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2198318" y="3739019"/>
            <a:ext cx="155072" cy="662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2141951" y="4496843"/>
            <a:ext cx="211439" cy="2129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трелка вправо 19"/>
          <p:cNvSpPr/>
          <p:nvPr/>
        </p:nvSpPr>
        <p:spPr>
          <a:xfrm>
            <a:off x="3549625" y="2733451"/>
            <a:ext cx="15507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3549625" y="3772142"/>
            <a:ext cx="15507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3549625" y="4877079"/>
            <a:ext cx="15507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834734" y="1196236"/>
            <a:ext cx="5517715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Выбор научного журнала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834731" y="2188028"/>
            <a:ext cx="5517715" cy="5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Подготовка научной статьи по требованиям журнала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834731" y="3329375"/>
            <a:ext cx="5517715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Рецензирование научной статьи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834731" y="4412614"/>
            <a:ext cx="5517715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 Опубликование научной статьи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834731" y="5436493"/>
            <a:ext cx="5517715" cy="5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5. Продвижение научной статьи (рецензирование)</a:t>
            </a:r>
            <a:endParaRPr lang="ru-RU" dirty="0"/>
          </a:p>
        </p:txBody>
      </p:sp>
      <p:sp>
        <p:nvSpPr>
          <p:cNvPr id="28" name="Стрелка вниз 27"/>
          <p:cNvSpPr/>
          <p:nvPr/>
        </p:nvSpPr>
        <p:spPr>
          <a:xfrm>
            <a:off x="7340252" y="1653712"/>
            <a:ext cx="162838" cy="5281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7340252" y="2781633"/>
            <a:ext cx="162838" cy="5281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7368118" y="3791823"/>
            <a:ext cx="162838" cy="5281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7368118" y="4883720"/>
            <a:ext cx="162838" cy="5281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26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6363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Выбор научного журнал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872" y="1052186"/>
            <a:ext cx="8595360" cy="512795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 перечням журналов, индексируемых в международных базах данных </a:t>
            </a:r>
            <a:r>
              <a:rPr lang="en-US" dirty="0" smtClean="0"/>
              <a:t>(Web of Science/Scopus)</a:t>
            </a:r>
          </a:p>
          <a:p>
            <a:r>
              <a:rPr lang="ru-RU" dirty="0" smtClean="0"/>
              <a:t>По открытости журнала, многие издательства и журналы размещают информацию о своей политике открытого доступа публикации на сайте журнала</a:t>
            </a:r>
          </a:p>
          <a:p>
            <a:r>
              <a:rPr lang="ru-RU" dirty="0" smtClean="0"/>
              <a:t>По оценке параметров журнала (Квартиль, </a:t>
            </a:r>
            <a:r>
              <a:rPr lang="ru-RU" dirty="0" err="1" smtClean="0"/>
              <a:t>Импакт</a:t>
            </a:r>
            <a:r>
              <a:rPr lang="ru-RU" dirty="0" smtClean="0"/>
              <a:t>-фактор)</a:t>
            </a:r>
          </a:p>
          <a:p>
            <a:r>
              <a:rPr lang="ru-RU" dirty="0" smtClean="0"/>
              <a:t>Скорости приема публикации</a:t>
            </a:r>
          </a:p>
          <a:p>
            <a:r>
              <a:rPr lang="ru-RU" dirty="0" smtClean="0"/>
              <a:t>Срок публикации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Квартиль – это категория научных журналов, отражающая уровень цитируемости, то есть востребованность журнала научным сообществом.</a:t>
            </a:r>
          </a:p>
          <a:p>
            <a:pPr marL="0" indent="0">
              <a:buNone/>
            </a:pPr>
            <a:r>
              <a:rPr lang="ru-RU" dirty="0" err="1" smtClean="0"/>
              <a:t>Импакт</a:t>
            </a:r>
            <a:r>
              <a:rPr lang="ru-RU" dirty="0" smtClean="0"/>
              <a:t>-фактор характеризует среднее число ссылок, сделанных в отчетом году на статьи журнала, опубликованные в течение двух предыдущих лет. (нет для гуманитарных и социальных наук)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56742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Общепринятые требования к структуре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872" y="977030"/>
            <a:ext cx="9692640" cy="520310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65337" y="1058449"/>
            <a:ext cx="1332000" cy="3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Заголовок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65337" y="1655523"/>
            <a:ext cx="1332000" cy="43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Сведение об авторах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65337" y="2286659"/>
            <a:ext cx="1332000" cy="3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Аннотация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65337" y="2883733"/>
            <a:ext cx="1332000" cy="3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Ключевые слова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65337" y="3480807"/>
            <a:ext cx="1332000" cy="3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Текст статьи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365337" y="5080950"/>
            <a:ext cx="1332000" cy="3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Благодарности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365337" y="5678024"/>
            <a:ext cx="1332000" cy="3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Список источников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425868" y="1058449"/>
            <a:ext cx="7377831" cy="3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Содержит</a:t>
            </a:r>
            <a:r>
              <a:rPr lang="ru-RU" dirty="0" smtClean="0"/>
              <a:t> </a:t>
            </a:r>
            <a:r>
              <a:rPr lang="ru-RU" sz="1400" dirty="0" smtClean="0"/>
              <a:t>основные ключевые слова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425867" y="1655523"/>
            <a:ext cx="7377831" cy="3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ФИО и </a:t>
            </a:r>
            <a:r>
              <a:rPr lang="ru-RU" sz="1400" dirty="0" err="1" smtClean="0"/>
              <a:t>аффиляция</a:t>
            </a:r>
            <a:r>
              <a:rPr lang="ru-RU" sz="1400" dirty="0" smtClean="0"/>
              <a:t> (очередь важна, обычно зависит от вклада автора)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425867" y="2286659"/>
            <a:ext cx="7377831" cy="3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Коротко, о актуальности темы исследования, поставку проблем, цели исследования, методы исследования и результаты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425866" y="2883733"/>
            <a:ext cx="7377831" cy="3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5-10 слов и словосочетаний, отражающие специфику работы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425866" y="3480807"/>
            <a:ext cx="7377831" cy="1341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Введение, Методы, Результаты, Обсуждения, Заключение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425866" y="5080950"/>
            <a:ext cx="7377831" cy="3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</a:t>
            </a:r>
            <a:r>
              <a:rPr lang="ru-RU" sz="1400" dirty="0" smtClean="0"/>
              <a:t>ризнательность коллегам за помощь, благодарность за финансовую поддержку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425866" y="5678024"/>
            <a:ext cx="7377831" cy="3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Использованные при подготовке статьи, книги, оформленные по ГОСТ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697337" y="1256449"/>
            <a:ext cx="72852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697337" y="1870554"/>
            <a:ext cx="72852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697337" y="2490593"/>
            <a:ext cx="72852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697336" y="3081733"/>
            <a:ext cx="72852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697335" y="3678807"/>
            <a:ext cx="72852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697335" y="5284884"/>
            <a:ext cx="72852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697334" y="5876024"/>
            <a:ext cx="72852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05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1"/>
            <a:ext cx="9692640" cy="5862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872" y="1283918"/>
            <a:ext cx="8595360" cy="4896220"/>
          </a:xfrm>
        </p:spPr>
        <p:txBody>
          <a:bodyPr/>
          <a:lstStyle/>
          <a:p>
            <a:r>
              <a:rPr lang="ru-RU" dirty="0" smtClean="0"/>
              <a:t>Профессиональные социальные сети:</a:t>
            </a:r>
          </a:p>
          <a:p>
            <a:pPr lvl="1"/>
            <a:r>
              <a:rPr lang="en-US" dirty="0" err="1" smtClean="0"/>
              <a:t>ResearchGate</a:t>
            </a:r>
            <a:endParaRPr lang="en-US" dirty="0" smtClean="0"/>
          </a:p>
          <a:p>
            <a:pPr lvl="1"/>
            <a:r>
              <a:rPr lang="en-US" dirty="0" smtClean="0"/>
              <a:t>Google Scholar</a:t>
            </a:r>
          </a:p>
          <a:p>
            <a:pPr lvl="1"/>
            <a:r>
              <a:rPr lang="en-US" dirty="0" smtClean="0"/>
              <a:t>Academia.edu</a:t>
            </a:r>
          </a:p>
          <a:p>
            <a:pPr lvl="1"/>
            <a:endParaRPr lang="en-US" dirty="0"/>
          </a:p>
          <a:p>
            <a:pPr marL="269875" lvl="1" indent="-269875"/>
            <a:r>
              <a:rPr lang="ru-RU" sz="1800" spc="10" dirty="0">
                <a:solidFill>
                  <a:schemeClr val="tx1"/>
                </a:solidFill>
              </a:rPr>
              <a:t>Открытые</a:t>
            </a:r>
            <a:r>
              <a:rPr lang="ru-RU" dirty="0" smtClean="0"/>
              <a:t> электронные архивы:</a:t>
            </a:r>
          </a:p>
          <a:p>
            <a:pPr marL="544195" lvl="2" indent="-269875"/>
            <a:r>
              <a:rPr lang="en-US" dirty="0" smtClean="0"/>
              <a:t>arXiv.org</a:t>
            </a:r>
          </a:p>
          <a:p>
            <a:pPr marL="544195" lvl="2" indent="-269875"/>
            <a:r>
              <a:rPr lang="en-US" dirty="0" smtClean="0"/>
              <a:t>RePEc.org</a:t>
            </a:r>
          </a:p>
          <a:p>
            <a:pPr marL="274320" lvl="2" indent="0">
              <a:buNone/>
            </a:pPr>
            <a:endParaRPr lang="en-US" dirty="0"/>
          </a:p>
          <a:p>
            <a:pPr marL="269875" lvl="1" indent="-269875"/>
            <a:r>
              <a:rPr lang="ru-RU" sz="1800" spc="10" dirty="0">
                <a:solidFill>
                  <a:schemeClr val="tx1"/>
                </a:solidFill>
              </a:rPr>
              <a:t>Международные базы данных</a:t>
            </a:r>
            <a:r>
              <a:rPr lang="ru-RU" sz="1800" spc="10" dirty="0" smtClean="0">
                <a:solidFill>
                  <a:schemeClr val="tx1"/>
                </a:solidFill>
              </a:rPr>
              <a:t>:</a:t>
            </a:r>
          </a:p>
          <a:p>
            <a:pPr marL="544195" lvl="2" indent="-269875"/>
            <a:r>
              <a:rPr lang="en-US" sz="1600" spc="10" dirty="0" smtClean="0">
                <a:solidFill>
                  <a:schemeClr val="tx1"/>
                </a:solidFill>
              </a:rPr>
              <a:t>Web of Science</a:t>
            </a:r>
          </a:p>
          <a:p>
            <a:pPr marL="544195" lvl="2" indent="-269875"/>
            <a:r>
              <a:rPr lang="en-US" sz="1600" spc="10" dirty="0" smtClean="0">
                <a:solidFill>
                  <a:schemeClr val="tx1"/>
                </a:solidFill>
              </a:rPr>
              <a:t>Scopus</a:t>
            </a:r>
            <a:endParaRPr lang="ru-RU" sz="1600" spc="10" dirty="0">
              <a:solidFill>
                <a:schemeClr val="tx1"/>
              </a:solidFill>
            </a:endParaRPr>
          </a:p>
          <a:p>
            <a:pPr marL="274320" lvl="2" indent="0">
              <a:buNone/>
            </a:pPr>
            <a:endParaRPr lang="ru-RU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874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6363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Индекс </a:t>
            </a:r>
            <a:r>
              <a:rPr lang="ru-RU" dirty="0" err="1" smtClean="0"/>
              <a:t>Хирша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872" y="1822538"/>
            <a:ext cx="9497986" cy="4357600"/>
          </a:xfrm>
        </p:spPr>
        <p:txBody>
          <a:bodyPr/>
          <a:lstStyle/>
          <a:p>
            <a:r>
              <a:rPr lang="ru-RU" dirty="0" smtClean="0"/>
              <a:t>Пример расчета</a:t>
            </a:r>
          </a:p>
          <a:p>
            <a:r>
              <a:rPr lang="ru-RU" dirty="0" smtClean="0"/>
              <a:t>1 статья – 8 ссылок</a:t>
            </a:r>
          </a:p>
          <a:p>
            <a:r>
              <a:rPr lang="ru-RU" dirty="0" smtClean="0"/>
              <a:t>2 статья – 10 ссылок</a:t>
            </a:r>
          </a:p>
          <a:p>
            <a:r>
              <a:rPr lang="ru-RU" dirty="0"/>
              <a:t>3</a:t>
            </a:r>
            <a:r>
              <a:rPr lang="ru-RU" dirty="0" smtClean="0"/>
              <a:t> статья – 12 ссылок</a:t>
            </a:r>
          </a:p>
          <a:p>
            <a:r>
              <a:rPr lang="ru-RU" dirty="0"/>
              <a:t>4</a:t>
            </a:r>
            <a:r>
              <a:rPr lang="ru-RU" dirty="0" smtClean="0"/>
              <a:t> статья – 5 ссылок</a:t>
            </a:r>
          </a:p>
          <a:p>
            <a:r>
              <a:rPr lang="ru-RU" dirty="0" smtClean="0"/>
              <a:t>5 статья – 4 ссылок</a:t>
            </a:r>
          </a:p>
          <a:p>
            <a:r>
              <a:rPr lang="ru-RU" dirty="0" smtClean="0"/>
              <a:t>6 статья – 2 ссылки</a:t>
            </a: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4302690" y="2342367"/>
            <a:ext cx="983294" cy="25740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923461" y="3444750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 =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87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240</TotalTime>
  <Words>310</Words>
  <Application>Microsoft Office PowerPoint</Application>
  <PresentationFormat>Широкоэкранный</PresentationFormat>
  <Paragraphs>62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Schoolbook</vt:lpstr>
      <vt:lpstr>Wingdings 2</vt:lpstr>
      <vt:lpstr>View</vt:lpstr>
      <vt:lpstr>Краткие рекомендации по подготовке и оформлению научных статей</vt:lpstr>
      <vt:lpstr>Публикационный процесс</vt:lpstr>
      <vt:lpstr>Выбор научного журнал</vt:lpstr>
      <vt:lpstr>Общепринятые требования к структуре </vt:lpstr>
      <vt:lpstr>Ресурсы</vt:lpstr>
      <vt:lpstr>Индекс Хирша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Краткие рекомендации по подготовке и оформлению научных статей</dc:title>
  <dc:creator>Dirty</dc:creator>
  <cp:lastModifiedBy>Dirty</cp:lastModifiedBy>
  <cp:revision>9</cp:revision>
  <dcterms:created xsi:type="dcterms:W3CDTF">2020-02-05T06:55:45Z</dcterms:created>
  <dcterms:modified xsi:type="dcterms:W3CDTF">2020-02-05T10:56:14Z</dcterms:modified>
</cp:coreProperties>
</file>